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8" r:id="rId13"/>
    <p:sldId id="265" r:id="rId14"/>
    <p:sldId id="269" r:id="rId15"/>
    <p:sldId id="270" r:id="rId16"/>
    <p:sldId id="271" r:id="rId17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0134AE3-CC56-4A06-A00A-AB1DB3B27D68}">
          <p14:sldIdLst>
            <p14:sldId id="256"/>
            <p14:sldId id="259"/>
            <p14:sldId id="257"/>
            <p14:sldId id="258"/>
            <p14:sldId id="260"/>
            <p14:sldId id="261"/>
            <p14:sldId id="262"/>
            <p14:sldId id="266"/>
            <p14:sldId id="267"/>
            <p14:sldId id="263"/>
            <p14:sldId id="264"/>
            <p14:sldId id="268"/>
            <p14:sldId id="265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75581" autoAdjust="0"/>
  </p:normalViewPr>
  <p:slideViewPr>
    <p:cSldViewPr snapToGrid="0">
      <p:cViewPr varScale="1">
        <p:scale>
          <a:sx n="87" d="100"/>
          <a:sy n="87" d="100"/>
        </p:scale>
        <p:origin x="21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9D452-8454-418D-9C4C-A939AB383433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22603-1CA7-4435-A453-C453A71EB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470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2603-1CA7-4435-A453-C453A71EB0A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576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2603-1CA7-4435-A453-C453A71EB0A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677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2603-1CA7-4435-A453-C453A71EB0A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774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2603-1CA7-4435-A453-C453A71EB0A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6353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 ныть, не жаловаться и не спорить!</a:t>
            </a:r>
          </a:p>
          <a:p>
            <a:pPr marL="0" indent="0">
              <a:buNone/>
            </a:pPr>
            <a:r>
              <a:rPr lang="ru-RU" dirty="0" smtClean="0"/>
              <a:t>Доброжелательность, оптимизм и деликатность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2603-1CA7-4435-A453-C453A71EB0A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7704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первый день работы эксперт формирует письменный Запрос документов и материалов, необходимых для проведения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аккредитационной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экспертизы, устанавливает срок для их представления. Запрос передается представителю вуза и принимается от него по Описи.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Время ожидания членом экспертной группы представления необходимых для проведения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аккредитационной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экспертизы документов и материалов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должно превышать двух часов с момента подачи Запроса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В случае отказа в представлении документов и материалов в установленный срок, руководителем экспертной группы составляется Справка либо Акт о непредставлении запрашиваемых документов и материалов. Руководитель экспертной группы в Заключении и член экспертной группы в Отчете об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аккредитационной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экспертизе отражает факт непредставления документов и материалов. Заключение экспертной группы, содержащее сведения о непредставлении вузом или его филиалом документов и (или) материалов является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отрицательным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(п. 45 Положения о государственной аккредитации образовательной деятельности, утвержденным постановлением Правительства Российской Федерации от 18.11.2013г. № 1039).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 время проведения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аккредитационной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экспертизы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члены экспертной группы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проводят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аккредитационную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экспертизу по тем образовательным программам, которые закреплены за ними в распорядительном акте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Рособрнадзора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в Задании эксперту</a:t>
            </a:r>
            <a:r>
              <a:rPr lang="ru-RU" sz="1200" b="1" dirty="0" smtClean="0">
                <a:effectLst/>
              </a:rPr>
              <a:t> </a:t>
            </a:r>
            <a:r>
              <a:rPr lang="ru-RU" sz="1200" dirty="0" smtClean="0">
                <a:effectLst/>
              </a:rPr>
              <a:t>на проведение экспертизы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Эксперт осуществляет проверку на соответствие информации в документах, представленных вузом, в том числе и по Сведениям о реализации образовательных программ, заявленных для государственной аккредитации образовательной деятельности.</a:t>
            </a:r>
            <a:r>
              <a:rPr lang="ru-RU" dirty="0" smtClean="0">
                <a:effectLst/>
              </a:rPr>
              <a:t>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Несоответствие информации в документах, предоставленных вузом, фактическим сведениям, в том числе документов и материалов, размещенных на официальном сайте в сети «Интернет», указываются в Материалах и в Отчете об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аккредитационной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экспертизе, подтверждаются копиями документов (в том числе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скрин-шоты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прошитыми, пронумерованными и скрепленными печатью организации или заверенные постранично, с указанием даты заверения.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2603-1CA7-4435-A453-C453A71EB0A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965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2603-1CA7-4435-A453-C453A71EB0A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961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Эксперт делает выводы по результатам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аккредитационной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экспертизы 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каждой образовательной программе, заявленной к государственной аккредитации;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принимает решение о соответствии содержания и качества подготовки обучающихся в случае наличия полного соответствия требованиям ФГОС. Вывод о несоответствии содержания и качества подготовки обучающихся по заявленным для государственной аккредитации образовательным программам формируется при наличии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хотя бы одного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несоответствия требованиям ФГОС.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Эксперт не имеет права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знакомить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вуз с результатами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аккредитационной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экспертизы, а также с отчетными документами, формируемыми членами экспертной группы.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Решение о государственной аккредитации или об отказе в государственной аккредитации принимается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аккредитационным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органом на основании Заключения экспертной группы.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Аккредитационный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 в соответствии с частью 23 статьи 92 Федерального закона «Об образовании в Российской Федерации» отказывает в государственной аккредитации организации, осуществляющей образовательную деятельность, при наличии одного из следующих оснований: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выявление недостоверной информации в документах, представленных вузом;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наличие отрицательного заключения экспертной группы.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2603-1CA7-4435-A453-C453A71EB0A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181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2603-1CA7-4435-A453-C453A71EB0A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39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2603-1CA7-4435-A453-C453A71EB0A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625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2603-1CA7-4435-A453-C453A71EB0A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533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Положение</a:t>
            </a:r>
            <a:r>
              <a:rPr lang="ru-RU" baseline="0" dirty="0" smtClean="0"/>
              <a:t> о института/факультета, должностные инструкции сотрудников</a:t>
            </a:r>
          </a:p>
          <a:p>
            <a:r>
              <a:rPr lang="ru-RU" baseline="0" dirty="0" smtClean="0"/>
              <a:t>В учебных карточках:</a:t>
            </a:r>
          </a:p>
          <a:p>
            <a:r>
              <a:rPr lang="ru-RU" baseline="0" dirty="0" smtClean="0"/>
              <a:t>* Выписки из приказов о зачислении, переводе, восстановлении, отчислении обучающихся</a:t>
            </a:r>
          </a:p>
          <a:p>
            <a:r>
              <a:rPr lang="ru-RU" baseline="0" dirty="0" smtClean="0"/>
              <a:t>* Решения об осуществлении ускоренного обучения обучающихся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Договоры о целевом приеме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baseline="0" dirty="0" smtClean="0"/>
              <a:t>Копии приказов о зачислении, переводе, восстановлении, отчислении обучающихся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2603-1CA7-4435-A453-C453A71EB0A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665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Паспорта лабораторий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2603-1CA7-4435-A453-C453A71EB0A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445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Договоры об организации и проведении практики</a:t>
            </a:r>
          </a:p>
          <a:p>
            <a:r>
              <a:rPr lang="ru-RU" dirty="0" smtClean="0"/>
              <a:t>Рецензии на ВКР</a:t>
            </a:r>
          </a:p>
          <a:p>
            <a:r>
              <a:rPr lang="ru-RU" dirty="0" smtClean="0"/>
              <a:t>Отзывы работодателей, рекламации на подготовку выпускников</a:t>
            </a:r>
          </a:p>
          <a:p>
            <a:r>
              <a:rPr lang="ru-RU" dirty="0" smtClean="0"/>
              <a:t>Копии приложений к приказам ректора о формировании ГЭК</a:t>
            </a:r>
          </a:p>
          <a:p>
            <a:r>
              <a:rPr lang="ru-RU" dirty="0" smtClean="0"/>
              <a:t>Копии приложений к приказам ректора </a:t>
            </a:r>
            <a:r>
              <a:rPr lang="ru-RU" baseline="0" dirty="0" smtClean="0"/>
              <a:t>об утверждении тем ВКР и назначении руководителей</a:t>
            </a:r>
          </a:p>
          <a:p>
            <a:r>
              <a:rPr lang="ru-RU" baseline="0" dirty="0" smtClean="0"/>
              <a:t>Положение о кафедре</a:t>
            </a:r>
          </a:p>
          <a:p>
            <a:r>
              <a:rPr lang="ru-RU" baseline="0" dirty="0" smtClean="0"/>
              <a:t>Должностные инструкции сотрудников</a:t>
            </a:r>
          </a:p>
          <a:p>
            <a:r>
              <a:rPr lang="ru-RU" baseline="0" dirty="0" smtClean="0"/>
              <a:t>Паспорта лабораторий</a:t>
            </a:r>
          </a:p>
          <a:p>
            <a:r>
              <a:rPr lang="ru-RU" baseline="0" dirty="0" smtClean="0"/>
              <a:t>План работы кафедры</a:t>
            </a:r>
          </a:p>
          <a:p>
            <a:r>
              <a:rPr lang="ru-RU" baseline="0" dirty="0" smtClean="0"/>
              <a:t>Отчеты о работе кафедры часть 1 и 2</a:t>
            </a:r>
          </a:p>
          <a:p>
            <a:endParaRPr lang="ru-RU" baseline="0" dirty="0" smtClean="0"/>
          </a:p>
          <a:p>
            <a:r>
              <a:rPr lang="ru-RU" baseline="0" dirty="0" smtClean="0"/>
              <a:t>Для уточнения вопросов, подлежащих экспертизе, у вуза могут быть затребованы иные необходимые </a:t>
            </a:r>
            <a:r>
              <a:rPr lang="ru-RU" baseline="0" dirty="0" err="1" smtClean="0"/>
              <a:t>докуемнты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2603-1CA7-4435-A453-C453A71EB0A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461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2603-1CA7-4435-A453-C453A71EB0A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77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2603-1CA7-4435-A453-C453A71EB0A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475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6459-42F9-4BDE-8807-57B4A22045AB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8AC8-5D24-4367-8FCE-A3C407CC3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27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6459-42F9-4BDE-8807-57B4A22045AB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8AC8-5D24-4367-8FCE-A3C407CC3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98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6459-42F9-4BDE-8807-57B4A22045AB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8AC8-5D24-4367-8FCE-A3C407CC3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09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6459-42F9-4BDE-8807-57B4A22045AB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8AC8-5D24-4367-8FCE-A3C407CC3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4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6459-42F9-4BDE-8807-57B4A22045AB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8AC8-5D24-4367-8FCE-A3C407CC3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26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6459-42F9-4BDE-8807-57B4A22045AB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8AC8-5D24-4367-8FCE-A3C407CC3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0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6459-42F9-4BDE-8807-57B4A22045AB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8AC8-5D24-4367-8FCE-A3C407CC3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45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6459-42F9-4BDE-8807-57B4A22045AB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8AC8-5D24-4367-8FCE-A3C407CC3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25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6459-42F9-4BDE-8807-57B4A22045AB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8AC8-5D24-4367-8FCE-A3C407CC3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3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6459-42F9-4BDE-8807-57B4A22045AB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8AC8-5D24-4367-8FCE-A3C407CC3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91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6459-42F9-4BDE-8807-57B4A22045AB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8AC8-5D24-4367-8FCE-A3C407CC3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12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C6459-42F9-4BDE-8807-57B4A22045AB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C8AC8-5D24-4367-8FCE-A3C407CC3A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91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885" y="1122363"/>
            <a:ext cx="8495606" cy="2387600"/>
          </a:xfrm>
        </p:spPr>
        <p:txBody>
          <a:bodyPr>
            <a:normAutofit fontScale="90000"/>
          </a:bodyPr>
          <a:lstStyle/>
          <a:p>
            <a:r>
              <a:rPr lang="ru-RU" sz="4800" b="1" dirty="0"/>
              <a:t>О нормативной и учебно-методической документации, обеспечивающей реализацию ООП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2589" y="4424998"/>
            <a:ext cx="7730836" cy="1634980"/>
          </a:xfrm>
        </p:spPr>
        <p:txBody>
          <a:bodyPr>
            <a:normAutofit/>
          </a:bodyPr>
          <a:lstStyle/>
          <a:p>
            <a:pPr algn="l"/>
            <a:r>
              <a:rPr lang="ru-RU" sz="3600" dirty="0"/>
              <a:t>В рамках подготовки </a:t>
            </a:r>
            <a:br>
              <a:rPr lang="ru-RU" sz="3600" dirty="0"/>
            </a:br>
            <a:r>
              <a:rPr lang="ru-RU" sz="3600" dirty="0"/>
              <a:t>к государственной аккредитации</a:t>
            </a:r>
          </a:p>
        </p:txBody>
      </p:sp>
    </p:spTree>
    <p:extLst>
      <p:ext uri="{BB962C8B-B14F-4D97-AF65-F5344CB8AC3E}">
        <p14:creationId xmlns:p14="http://schemas.microsoft.com/office/powerpoint/2010/main" val="250311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</a:t>
            </a:r>
            <a:r>
              <a:rPr lang="ru-RU" dirty="0" smtClean="0"/>
              <a:t> Подготовка документов для подачи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8108026" cy="47580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По каждой ООП, представленной к аккредитации, готовятся Сведения за подписью ректора, содержащие:</a:t>
            </a:r>
          </a:p>
          <a:p>
            <a:pPr marL="457200" lvl="1" indent="0">
              <a:buNone/>
            </a:pPr>
            <a:r>
              <a:rPr lang="ru-RU" dirty="0"/>
              <a:t>Раздел 1. Сведения о структуре </a:t>
            </a:r>
            <a:r>
              <a:rPr lang="ru-RU" dirty="0" smtClean="0"/>
              <a:t>ООП (28 показателей)</a:t>
            </a:r>
          </a:p>
          <a:p>
            <a:pPr marL="457200" lvl="1" indent="0">
              <a:buNone/>
            </a:pPr>
            <a:r>
              <a:rPr lang="ru-RU" dirty="0" smtClean="0"/>
              <a:t>Раздел 2.1</a:t>
            </a:r>
            <a:r>
              <a:rPr lang="ru-RU" dirty="0"/>
              <a:t>. Требования к результатам освоения </a:t>
            </a:r>
            <a:r>
              <a:rPr lang="ru-RU" dirty="0" smtClean="0"/>
              <a:t>ООП</a:t>
            </a:r>
          </a:p>
          <a:p>
            <a:pPr marL="457200" lvl="1" indent="0">
              <a:buNone/>
            </a:pPr>
            <a:r>
              <a:rPr lang="ru-RU" dirty="0"/>
              <a:t>Раздел </a:t>
            </a:r>
            <a:r>
              <a:rPr lang="ru-RU" dirty="0" smtClean="0"/>
              <a:t>2.2</a:t>
            </a:r>
            <a:r>
              <a:rPr lang="ru-RU" dirty="0"/>
              <a:t>. Сведения об особенностях реализации </a:t>
            </a:r>
            <a:r>
              <a:rPr lang="ru-RU" dirty="0" smtClean="0"/>
              <a:t>ООП (4)</a:t>
            </a:r>
          </a:p>
          <a:p>
            <a:pPr marL="457200" lvl="1" indent="0">
              <a:buNone/>
            </a:pPr>
            <a:r>
              <a:rPr lang="ru-RU" dirty="0"/>
              <a:t>Раздел </a:t>
            </a: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smtClean="0"/>
              <a:t>Сведения о кадровом обеспечении ООП (4)</a:t>
            </a:r>
          </a:p>
          <a:p>
            <a:pPr marL="457200" lvl="1" indent="0">
              <a:buNone/>
            </a:pPr>
            <a:r>
              <a:rPr lang="ru-RU" dirty="0"/>
              <a:t>Раздел </a:t>
            </a: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smtClean="0"/>
              <a:t>Сведения о библиотечном </a:t>
            </a:r>
            <a:r>
              <a:rPr lang="ru-RU" dirty="0"/>
              <a:t>и информационном обеспечении </a:t>
            </a:r>
            <a:r>
              <a:rPr lang="ru-RU" dirty="0" smtClean="0"/>
              <a:t>ООП (10)</a:t>
            </a:r>
          </a:p>
          <a:p>
            <a:pPr marL="457200" lvl="1" indent="0">
              <a:buNone/>
            </a:pPr>
            <a:r>
              <a:rPr lang="ru-RU" dirty="0"/>
              <a:t>Раздел </a:t>
            </a:r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dirty="0" smtClean="0"/>
              <a:t>Сведения о результатах ГИА по ООП (27)</a:t>
            </a:r>
          </a:p>
          <a:p>
            <a:pPr marL="457200" lvl="1" indent="0">
              <a:buNone/>
            </a:pPr>
            <a:r>
              <a:rPr lang="ru-RU" dirty="0"/>
              <a:t>Раздел </a:t>
            </a:r>
            <a:r>
              <a:rPr lang="ru-RU" dirty="0" smtClean="0"/>
              <a:t>6</a:t>
            </a:r>
            <a:r>
              <a:rPr lang="ru-RU" dirty="0"/>
              <a:t>. </a:t>
            </a:r>
            <a:r>
              <a:rPr lang="ru-RU" dirty="0" smtClean="0"/>
              <a:t>Сведения о </a:t>
            </a:r>
            <a:r>
              <a:rPr lang="ru-RU" dirty="0"/>
              <a:t>численности обучающихся по </a:t>
            </a:r>
            <a:r>
              <a:rPr lang="ru-RU" dirty="0" smtClean="0"/>
              <a:t>ООП</a:t>
            </a:r>
          </a:p>
          <a:p>
            <a:pPr marL="0" indent="0">
              <a:buNone/>
            </a:pPr>
            <a:r>
              <a:rPr lang="ru-RU" sz="2600" i="1" dirty="0" smtClean="0"/>
              <a:t>Часть данных планируется заполнить автоматически на основании внесенной в </a:t>
            </a:r>
            <a:r>
              <a:rPr lang="ru-RU" sz="2600" i="1" dirty="0" err="1" smtClean="0"/>
              <a:t>Универис</a:t>
            </a:r>
            <a:r>
              <a:rPr lang="ru-RU" sz="2600" i="1" dirty="0" smtClean="0"/>
              <a:t> информации. Частично заполненные Сведения будут размещены в ЛК заведующего кафедрой</a:t>
            </a:r>
          </a:p>
        </p:txBody>
      </p:sp>
    </p:spTree>
    <p:extLst>
      <p:ext uri="{BB962C8B-B14F-4D97-AF65-F5344CB8AC3E}">
        <p14:creationId xmlns:p14="http://schemas.microsoft.com/office/powerpoint/2010/main" val="322538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</a:t>
            </a:r>
            <a:r>
              <a:rPr lang="ru-RU" dirty="0" smtClean="0"/>
              <a:t>. Подготовка документов для работы эксперта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Копии документов должны быть прошиты и заверены печатью факультета/института.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Справки</a:t>
            </a:r>
            <a:r>
              <a:rPr lang="ru-RU" dirty="0"/>
              <a:t> </a:t>
            </a:r>
            <a:r>
              <a:rPr lang="ru-RU" dirty="0" smtClean="0"/>
              <a:t>за подписью ректора, заверенные печатью вуза.</a:t>
            </a:r>
          </a:p>
        </p:txBody>
      </p:sp>
    </p:spTree>
    <p:extLst>
      <p:ext uri="{BB962C8B-B14F-4D97-AF65-F5344CB8AC3E}">
        <p14:creationId xmlns:p14="http://schemas.microsoft.com/office/powerpoint/2010/main" val="427464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32123"/>
            <a:ext cx="7886700" cy="1325563"/>
          </a:xfrm>
        </p:spPr>
        <p:txBody>
          <a:bodyPr/>
          <a:lstStyle/>
          <a:p>
            <a:r>
              <a:rPr lang="ru-RU" dirty="0" smtClean="0"/>
              <a:t>Справки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26119"/>
            <a:ext cx="8199466" cy="4974186"/>
          </a:xfrm>
        </p:spPr>
        <p:txBody>
          <a:bodyPr>
            <a:normAutofit/>
          </a:bodyPr>
          <a:lstStyle/>
          <a:p>
            <a:r>
              <a:rPr lang="ru-RU" dirty="0" smtClean="0"/>
              <a:t>Общевузовские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dirty="0"/>
              <a:t>О финансировании ООП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dirty="0"/>
              <a:t>О квалификации ППС и сотрудников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/>
              <a:t>О публикациях НПР </a:t>
            </a:r>
            <a:r>
              <a:rPr lang="ru-RU" sz="2000" i="1" dirty="0" smtClean="0"/>
              <a:t>(для программ аспирантуры и магистратуры)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/>
              <a:t>О финансировании НИД </a:t>
            </a:r>
            <a:r>
              <a:rPr lang="ru-RU" sz="2000" i="1" dirty="0"/>
              <a:t>(для </a:t>
            </a:r>
            <a:r>
              <a:rPr lang="ru-RU" sz="2000" i="1" dirty="0" smtClean="0"/>
              <a:t>программ аспирантуры </a:t>
            </a:r>
            <a:r>
              <a:rPr lang="ru-RU" sz="2000" i="1" dirty="0"/>
              <a:t>и магистратуры</a:t>
            </a:r>
            <a:r>
              <a:rPr lang="ru-RU" sz="2000" i="1" dirty="0" smtClean="0"/>
              <a:t>)</a:t>
            </a:r>
          </a:p>
          <a:p>
            <a:r>
              <a:rPr lang="ru-RU" dirty="0" smtClean="0"/>
              <a:t>Выпускающей кафедры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dirty="0" smtClean="0"/>
              <a:t>О кадровом обеспечении ООП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dirty="0" smtClean="0"/>
              <a:t>О материально-техническом обеспечении ООП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dirty="0" smtClean="0"/>
              <a:t>О соответствии профиля ППС читаемым дисциплинам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dirty="0" smtClean="0"/>
              <a:t>О научном руководителе </a:t>
            </a:r>
            <a:r>
              <a:rPr lang="ru-RU" sz="2000" i="1" dirty="0"/>
              <a:t>(для </a:t>
            </a:r>
            <a:r>
              <a:rPr lang="ru-RU" sz="2000" i="1" dirty="0" smtClean="0"/>
              <a:t>программ аспирантуры </a:t>
            </a:r>
            <a:r>
              <a:rPr lang="ru-RU" sz="2000" i="1" dirty="0"/>
              <a:t>и магистратуры)</a:t>
            </a:r>
          </a:p>
        </p:txBody>
      </p:sp>
    </p:spTree>
    <p:extLst>
      <p:ext uri="{BB962C8B-B14F-4D97-AF65-F5344CB8AC3E}">
        <p14:creationId xmlns:p14="http://schemas.microsoft.com/office/powerpoint/2010/main" val="18124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</a:t>
            </a:r>
            <a:r>
              <a:rPr lang="ru-RU" dirty="0" smtClean="0"/>
              <a:t>. Работа с экспертом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29295"/>
            <a:ext cx="7886700" cy="45476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Вуз обеспечивает эксперта рабочим местом: отдельным помещением оборудованным мебелью, средствами связи, персональным компьютером с доступом в сеть «Интернет».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Вуз назначает сотрудника, хорошо ориентирующегося </a:t>
            </a:r>
            <a:r>
              <a:rPr lang="ru-RU" dirty="0"/>
              <a:t>в</a:t>
            </a:r>
            <a:r>
              <a:rPr lang="ru-RU" dirty="0" smtClean="0"/>
              <a:t> документах и предмете проверки (проверяемом направлении подготовки) для постоянного сопровождения эксперта.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Учеба </a:t>
            </a:r>
            <a:r>
              <a:rPr lang="ru-RU" dirty="0"/>
              <a:t>в октябре 2017 года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67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эксперта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08463"/>
            <a:ext cx="7886700" cy="5056742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Предварительный анализ</a:t>
            </a:r>
            <a:r>
              <a:rPr lang="ru-RU" dirty="0"/>
              <a:t> полученного из </a:t>
            </a:r>
            <a:r>
              <a:rPr lang="ru-RU" dirty="0" err="1"/>
              <a:t>Рособрнадзора</a:t>
            </a:r>
            <a:r>
              <a:rPr lang="ru-RU" dirty="0"/>
              <a:t> </a:t>
            </a:r>
            <a:r>
              <a:rPr lang="ru-RU" dirty="0" smtClean="0"/>
              <a:t>Заявления, Сведений </a:t>
            </a:r>
            <a:r>
              <a:rPr lang="ru-RU" dirty="0"/>
              <a:t>и информации </a:t>
            </a:r>
            <a:r>
              <a:rPr lang="ru-RU" b="1" dirty="0"/>
              <a:t>на официальном сайте в сети «Интернет»</a:t>
            </a:r>
            <a:r>
              <a:rPr lang="ru-RU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Письменный Запрос документов и материалов. Время ожидания представления документов </a:t>
            </a:r>
            <a:r>
              <a:rPr lang="ru-RU" b="1" dirty="0"/>
              <a:t>не должно превышать двух часов с момента подачи Запроса</a:t>
            </a:r>
            <a:r>
              <a:rPr lang="ru-RU" dirty="0"/>
              <a:t>. В случае отказа в представлении документов и материалов в установленный срок</a:t>
            </a:r>
            <a:r>
              <a:rPr lang="ru-RU" b="1" dirty="0"/>
              <a:t> - отрицательное</a:t>
            </a:r>
            <a:r>
              <a:rPr lang="ru-RU" dirty="0"/>
              <a:t> Заключение экспертной группы.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Экспертиза проводится по образовательным программам, закрепленным за экспертом в распоряжении </a:t>
            </a:r>
            <a:r>
              <a:rPr lang="ru-RU" dirty="0" err="1"/>
              <a:t>Рособрнадзора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25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52541"/>
            <a:ext cx="7886700" cy="591605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Проверяется соответствие требованиям ФГОС:</a:t>
            </a:r>
            <a:endParaRPr lang="ru-RU" dirty="0"/>
          </a:p>
          <a:p>
            <a:pPr lvl="1"/>
            <a:r>
              <a:rPr lang="ru-RU" dirty="0" smtClean="0"/>
              <a:t>информации </a:t>
            </a:r>
            <a:r>
              <a:rPr lang="ru-RU" dirty="0"/>
              <a:t>в документах, представленных вузом, в том числе и по Сведениям о реализации образовательных </a:t>
            </a:r>
            <a:r>
              <a:rPr lang="ru-RU" dirty="0" smtClean="0"/>
              <a:t>программ, </a:t>
            </a:r>
            <a:r>
              <a:rPr lang="ru-RU" dirty="0"/>
              <a:t>фактическому положению дел;</a:t>
            </a:r>
          </a:p>
          <a:p>
            <a:pPr lvl="1"/>
            <a:r>
              <a:rPr lang="ru-RU" dirty="0" smtClean="0"/>
              <a:t>содержания </a:t>
            </a:r>
            <a:r>
              <a:rPr lang="ru-RU" dirty="0"/>
              <a:t>подготовки обучающихся </a:t>
            </a:r>
            <a:r>
              <a:rPr lang="ru-RU" dirty="0" smtClean="0"/>
              <a:t>(</a:t>
            </a:r>
            <a:r>
              <a:rPr lang="ru-RU" dirty="0"/>
              <a:t>ООП)</a:t>
            </a:r>
          </a:p>
          <a:p>
            <a:pPr lvl="1"/>
            <a:r>
              <a:rPr lang="ru-RU" dirty="0" smtClean="0"/>
              <a:t>качества </a:t>
            </a:r>
            <a:r>
              <a:rPr lang="ru-RU" dirty="0"/>
              <a:t>подготовки обучающихся </a:t>
            </a:r>
            <a:r>
              <a:rPr lang="ru-RU" dirty="0" smtClean="0"/>
              <a:t>(</a:t>
            </a:r>
            <a:r>
              <a:rPr lang="ru-RU" dirty="0" smtClean="0"/>
              <a:t>собеседование или </a:t>
            </a:r>
            <a:r>
              <a:rPr lang="ru-RU" dirty="0"/>
              <a:t>тестирование, анкетирование)</a:t>
            </a:r>
          </a:p>
          <a:p>
            <a:pPr lvl="1"/>
            <a:r>
              <a:rPr lang="ru-RU" dirty="0" smtClean="0"/>
              <a:t>условий осуществления </a:t>
            </a:r>
            <a:r>
              <a:rPr lang="ru-RU" dirty="0"/>
              <a:t>образовательной </a:t>
            </a:r>
            <a:r>
              <a:rPr lang="ru-RU" dirty="0" smtClean="0"/>
              <a:t>деятельности (помещения</a:t>
            </a:r>
            <a:r>
              <a:rPr lang="ru-RU" dirty="0"/>
              <a:t>, лаборатории, оборудование, электронная среда, лицензионное ПО, электронное/печатное библиотечное обеспечение, </a:t>
            </a:r>
            <a:r>
              <a:rPr lang="ru-RU" dirty="0" smtClean="0"/>
              <a:t>кадровое обеспечение, </a:t>
            </a:r>
            <a:r>
              <a:rPr lang="ru-RU" dirty="0"/>
              <a:t>среда для </a:t>
            </a:r>
            <a:r>
              <a:rPr lang="ru-RU" dirty="0" smtClean="0"/>
              <a:t>инвалидов </a:t>
            </a:r>
            <a:r>
              <a:rPr lang="ru-RU" sz="2000" i="1" dirty="0" smtClean="0"/>
              <a:t>(при наличии)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210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7634" y="327331"/>
            <a:ext cx="7886700" cy="6238721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ru-RU" dirty="0" smtClean="0"/>
              <a:t>Выводы </a:t>
            </a:r>
            <a:r>
              <a:rPr lang="ru-RU" dirty="0"/>
              <a:t>по результатам </a:t>
            </a:r>
            <a:r>
              <a:rPr lang="ru-RU" dirty="0" err="1"/>
              <a:t>аккредитационной</a:t>
            </a:r>
            <a:r>
              <a:rPr lang="ru-RU" dirty="0"/>
              <a:t> экспертизы </a:t>
            </a:r>
            <a:r>
              <a:rPr lang="ru-RU" u="sng" dirty="0"/>
              <a:t>по каждой образовательной программе, заявленной к государственной аккредитации.</a:t>
            </a:r>
            <a:r>
              <a:rPr lang="ru-RU" dirty="0"/>
              <a:t> Вывод о </a:t>
            </a:r>
            <a:r>
              <a:rPr lang="ru-RU" b="1" dirty="0"/>
              <a:t>несоответствии</a:t>
            </a:r>
            <a:r>
              <a:rPr lang="ru-RU" dirty="0"/>
              <a:t> содержания и качества подготовки обучающихся формируется при наличии </a:t>
            </a:r>
            <a:r>
              <a:rPr lang="ru-RU" b="1" dirty="0"/>
              <a:t>хотя бы одного</a:t>
            </a:r>
            <a:r>
              <a:rPr lang="ru-RU" dirty="0"/>
              <a:t> несоответствия требованиям ФГОС.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ru-RU" dirty="0" smtClean="0"/>
              <a:t>Эксперт </a:t>
            </a:r>
            <a:r>
              <a:rPr lang="ru-RU" b="1" dirty="0"/>
              <a:t>не имеет права знакомить</a:t>
            </a:r>
            <a:r>
              <a:rPr lang="ru-RU" dirty="0"/>
              <a:t> вуз с результатами </a:t>
            </a:r>
            <a:r>
              <a:rPr lang="ru-RU" dirty="0" err="1"/>
              <a:t>аккредитационной</a:t>
            </a:r>
            <a:r>
              <a:rPr lang="ru-RU" dirty="0"/>
              <a:t> экспертизы, а также с отчетными документами, формируемыми членами экспертной группы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Аккредитационный</a:t>
            </a:r>
            <a:r>
              <a:rPr lang="ru-RU" dirty="0" smtClean="0"/>
              <a:t> </a:t>
            </a:r>
            <a:r>
              <a:rPr lang="ru-RU" dirty="0"/>
              <a:t>орган отказывает в государственной аккредитации при наличии одного из следующих оснований: </a:t>
            </a:r>
          </a:p>
          <a:p>
            <a:pPr lvl="0"/>
            <a:r>
              <a:rPr lang="ru-RU" dirty="0"/>
              <a:t>выявление недостоверной информации в документах, представленных вузом; </a:t>
            </a:r>
          </a:p>
          <a:p>
            <a:r>
              <a:rPr lang="ru-RU" dirty="0"/>
              <a:t>наличие отрицательного заключения экспертной группы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12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8744"/>
            <a:ext cx="7886700" cy="1325563"/>
          </a:xfrm>
        </p:spPr>
        <p:txBody>
          <a:bodyPr/>
          <a:lstStyle/>
          <a:p>
            <a:r>
              <a:rPr lang="ru-RU" dirty="0" smtClean="0"/>
              <a:t>Порядок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487977"/>
            <a:ext cx="8299219" cy="51040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Внутренний аудит документов; устранение недочетов, пробелов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Подготовка сведений для подачи заявления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Подача заявления на гос. аккредитацию</a:t>
            </a:r>
          </a:p>
          <a:p>
            <a:pPr marL="514350" indent="-514350">
              <a:buFont typeface="+mj-lt"/>
              <a:buAutoNum type="arabicParenR"/>
            </a:pPr>
            <a:r>
              <a:rPr lang="ru-RU" i="1" dirty="0" smtClean="0">
                <a:solidFill>
                  <a:srgbClr val="C00000"/>
                </a:solidFill>
              </a:rPr>
              <a:t>Формирование комиссии 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(2 эксперта на каждую УГС)</a:t>
            </a:r>
          </a:p>
          <a:p>
            <a:pPr marL="514350" indent="-514350">
              <a:buFont typeface="+mj-lt"/>
              <a:buAutoNum type="arabicParenR"/>
            </a:pPr>
            <a:r>
              <a:rPr lang="ru-RU" i="1" dirty="0" smtClean="0">
                <a:solidFill>
                  <a:srgbClr val="C00000"/>
                </a:solidFill>
              </a:rPr>
              <a:t>Запрос документов экспертами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Подготовка документов для работы эксперта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Работа с экспертом</a:t>
            </a:r>
          </a:p>
          <a:p>
            <a:pPr marL="514350" indent="-514350">
              <a:buFont typeface="+mj-lt"/>
              <a:buAutoNum type="arabicParenR"/>
            </a:pPr>
            <a:r>
              <a:rPr lang="ru-RU" i="1" dirty="0" smtClean="0">
                <a:solidFill>
                  <a:srgbClr val="C00000"/>
                </a:solidFill>
              </a:rPr>
              <a:t>Решение комиссии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</a:t>
            </a:r>
            <a:r>
              <a:rPr lang="ru-RU" dirty="0" smtClean="0"/>
              <a:t>Внутренний аудит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Проверка наличия, актуализация </a:t>
            </a:r>
            <a:r>
              <a:rPr lang="ru-RU" dirty="0"/>
              <a:t>и разработка </a:t>
            </a:r>
            <a:r>
              <a:rPr lang="ru-RU" dirty="0" smtClean="0"/>
              <a:t>недостающих</a:t>
            </a: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Три уровня:</a:t>
            </a:r>
            <a:endParaRPr lang="ru-RU" dirty="0"/>
          </a:p>
          <a:p>
            <a:r>
              <a:rPr lang="ru-RU" dirty="0" smtClean="0"/>
              <a:t>Общевузовские </a:t>
            </a:r>
          </a:p>
          <a:p>
            <a:r>
              <a:rPr lang="ru-RU" dirty="0" smtClean="0"/>
              <a:t>Факультета/института</a:t>
            </a:r>
          </a:p>
          <a:p>
            <a:r>
              <a:rPr lang="ru-RU" dirty="0" smtClean="0"/>
              <a:t>Выпускающей кафедры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7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Общевузовские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Положения</a:t>
            </a:r>
          </a:p>
          <a:p>
            <a:r>
              <a:rPr lang="ru-RU" dirty="0" smtClean="0"/>
              <a:t>Инструкции</a:t>
            </a:r>
          </a:p>
          <a:p>
            <a:r>
              <a:rPr lang="ru-RU" dirty="0" smtClean="0"/>
              <a:t>Общевузовские </a:t>
            </a:r>
            <a:r>
              <a:rPr lang="ru-RU" dirty="0"/>
              <a:t>о</a:t>
            </a:r>
            <a:r>
              <a:rPr lang="ru-RU" dirty="0" smtClean="0"/>
              <a:t>тчеты</a:t>
            </a:r>
          </a:p>
          <a:p>
            <a:r>
              <a:rPr lang="ru-RU" dirty="0" smtClean="0"/>
              <a:t>Приказы</a:t>
            </a:r>
          </a:p>
          <a:p>
            <a:r>
              <a:rPr lang="ru-RU" dirty="0" smtClean="0"/>
              <a:t>и т.д.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Сканы документов будут размещены в личном кабинете заведующего кафедрой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76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41277" cy="1325563"/>
          </a:xfrm>
        </p:spPr>
        <p:txBody>
          <a:bodyPr/>
          <a:lstStyle/>
          <a:p>
            <a:r>
              <a:rPr lang="ru-RU" dirty="0" smtClean="0"/>
              <a:t>Документы факультета/института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825625"/>
            <a:ext cx="8049837" cy="47663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Расписание учебных занятий</a:t>
            </a:r>
          </a:p>
          <a:p>
            <a:r>
              <a:rPr lang="ru-RU" dirty="0" smtClean="0"/>
              <a:t>Расписание сессии</a:t>
            </a:r>
          </a:p>
          <a:p>
            <a:r>
              <a:rPr lang="ru-RU" dirty="0" smtClean="0"/>
              <a:t>Расписание государственной </a:t>
            </a:r>
            <a:r>
              <a:rPr lang="ru-RU" dirty="0"/>
              <a:t>итоговой </a:t>
            </a:r>
            <a:r>
              <a:rPr lang="ru-RU" dirty="0" smtClean="0"/>
              <a:t>аттестации</a:t>
            </a:r>
          </a:p>
          <a:p>
            <a:r>
              <a:rPr lang="ru-RU" dirty="0" smtClean="0"/>
              <a:t>Календарный учебный график</a:t>
            </a:r>
          </a:p>
          <a:p>
            <a:r>
              <a:rPr lang="ru-RU" dirty="0" smtClean="0"/>
              <a:t>Учебные карточки студентов</a:t>
            </a:r>
          </a:p>
          <a:p>
            <a:r>
              <a:rPr lang="ru-RU" dirty="0" smtClean="0"/>
              <a:t>Экзаменационные и зачетные ведомости, в </a:t>
            </a:r>
            <a:r>
              <a:rPr lang="ru-RU" dirty="0" err="1" smtClean="0"/>
              <a:t>т.ч</a:t>
            </a:r>
            <a:r>
              <a:rPr lang="ru-RU" dirty="0" smtClean="0"/>
              <a:t>. по практике</a:t>
            </a:r>
          </a:p>
          <a:p>
            <a:r>
              <a:rPr lang="ru-RU" dirty="0" smtClean="0"/>
              <a:t>Распоряжения декана/директора института о допуске студентов к ГИА</a:t>
            </a:r>
          </a:p>
          <a:p>
            <a:r>
              <a:rPr lang="ru-RU" dirty="0" smtClean="0"/>
              <a:t>Протоколы заседания совета факультета/института</a:t>
            </a: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Документы представляются за 5-6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1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Документы выпускающей кафедры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49990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Основная образовательная программа: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/>
              <a:t>описание ООП, </a:t>
            </a:r>
            <a:r>
              <a:rPr lang="ru-RU" dirty="0"/>
              <a:t>в </a:t>
            </a:r>
            <a:r>
              <a:rPr lang="ru-RU" dirty="0" err="1"/>
              <a:t>т.ч</a:t>
            </a:r>
            <a:r>
              <a:rPr lang="ru-RU" dirty="0"/>
              <a:t>. перечень </a:t>
            </a:r>
            <a:r>
              <a:rPr lang="ru-RU" dirty="0" smtClean="0"/>
              <a:t>лабораторий,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учебный </a:t>
            </a:r>
            <a:r>
              <a:rPr lang="ru-RU" dirty="0" smtClean="0"/>
              <a:t>план,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матрица </a:t>
            </a:r>
            <a:r>
              <a:rPr lang="ru-RU" dirty="0"/>
              <a:t>компетенций</a:t>
            </a:r>
            <a:r>
              <a:rPr lang="ru-RU" dirty="0" smtClean="0"/>
              <a:t>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РПД,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РПП,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ПИГА,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оценочные средства,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методические материалы,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кадровое обеспечение,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материально-техническое </a:t>
            </a:r>
            <a:r>
              <a:rPr lang="ru-RU" dirty="0" smtClean="0"/>
              <a:t>обеспечение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07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665018"/>
            <a:ext cx="7886700" cy="5511945"/>
          </a:xfrm>
        </p:spPr>
        <p:txBody>
          <a:bodyPr>
            <a:normAutofit fontScale="92500"/>
          </a:bodyPr>
          <a:lstStyle/>
          <a:p>
            <a:r>
              <a:rPr lang="ru-RU" dirty="0"/>
              <a:t>Отчетность обучающихся о прохождении практики (дневник, отчет и т.п.), </a:t>
            </a:r>
            <a:r>
              <a:rPr lang="ru-RU" u="sng" dirty="0" smtClean="0"/>
              <a:t>оценочные материалы по </a:t>
            </a:r>
            <a:r>
              <a:rPr lang="ru-RU" u="sng" dirty="0"/>
              <a:t>практике</a:t>
            </a:r>
          </a:p>
          <a:p>
            <a:r>
              <a:rPr lang="ru-RU" dirty="0"/>
              <a:t>Отчеты по НИРС, в </a:t>
            </a:r>
            <a:r>
              <a:rPr lang="ru-RU" dirty="0" err="1"/>
              <a:t>т.ч</a:t>
            </a:r>
            <a:r>
              <a:rPr lang="ru-RU" dirty="0"/>
              <a:t>. патенты, свидетельства, дипломы олимпиад и выставок, научные статьи, творческие работы по направлению подготовки</a:t>
            </a:r>
          </a:p>
          <a:p>
            <a:r>
              <a:rPr lang="ru-RU" dirty="0" smtClean="0"/>
              <a:t>Курсовые работы и проекты</a:t>
            </a:r>
          </a:p>
          <a:p>
            <a:r>
              <a:rPr lang="ru-RU" dirty="0" smtClean="0"/>
              <a:t>Выпускные квалификационные работы</a:t>
            </a:r>
            <a:endParaRPr lang="ru-RU" dirty="0"/>
          </a:p>
          <a:p>
            <a:r>
              <a:rPr lang="ru-RU" dirty="0" smtClean="0"/>
              <a:t>Отчеты председателей ГЭК</a:t>
            </a:r>
          </a:p>
          <a:p>
            <a:r>
              <a:rPr lang="ru-RU" dirty="0" smtClean="0"/>
              <a:t>Индивидуальные планы работы преподавателей и научных сотрудников</a:t>
            </a:r>
          </a:p>
          <a:p>
            <a:r>
              <a:rPr lang="ru-RU" dirty="0" smtClean="0"/>
              <a:t>Протоколы заседания кафедры (особое внимание - конкурсный отбор, актуализация ООП, РПД)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65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ООП в КИАС «</a:t>
            </a:r>
            <a:r>
              <a:rPr lang="ru-RU" dirty="0" err="1" smtClean="0"/>
              <a:t>Универис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 электронном виде:</a:t>
            </a:r>
          </a:p>
          <a:p>
            <a:pPr lvl="1"/>
            <a:r>
              <a:rPr lang="ru-RU" dirty="0"/>
              <a:t>описание </a:t>
            </a:r>
            <a:r>
              <a:rPr lang="ru-RU" dirty="0" smtClean="0"/>
              <a:t>ООП - заполнение, </a:t>
            </a:r>
            <a:endParaRPr lang="ru-RU" dirty="0"/>
          </a:p>
          <a:p>
            <a:pPr lvl="1"/>
            <a:r>
              <a:rPr lang="ru-RU" dirty="0" smtClean="0"/>
              <a:t>РПД - заполнение, </a:t>
            </a:r>
            <a:endParaRPr lang="ru-RU" dirty="0"/>
          </a:p>
          <a:p>
            <a:pPr lvl="1"/>
            <a:r>
              <a:rPr lang="ru-RU" dirty="0" smtClean="0"/>
              <a:t>РПП - заполнение, </a:t>
            </a:r>
            <a:endParaRPr lang="ru-RU" dirty="0"/>
          </a:p>
          <a:p>
            <a:pPr lvl="1"/>
            <a:r>
              <a:rPr lang="ru-RU" dirty="0" smtClean="0"/>
              <a:t>ПИГА – заполнение,</a:t>
            </a:r>
          </a:p>
          <a:p>
            <a:pPr lvl="1"/>
            <a:r>
              <a:rPr lang="ru-RU" dirty="0"/>
              <a:t>матрица компетенций - формируется </a:t>
            </a:r>
            <a:r>
              <a:rPr lang="ru-RU" dirty="0" smtClean="0"/>
              <a:t>автоматически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Частично заполненные автоматически:</a:t>
            </a:r>
          </a:p>
          <a:p>
            <a:pPr lvl="1"/>
            <a:r>
              <a:rPr lang="ru-RU" dirty="0"/>
              <a:t>кадровое обеспечение,</a:t>
            </a:r>
          </a:p>
          <a:p>
            <a:pPr lvl="1"/>
            <a:r>
              <a:rPr lang="ru-RU" dirty="0"/>
              <a:t>материально-техническое </a:t>
            </a:r>
            <a:r>
              <a:rPr lang="ru-RU" dirty="0" smtClean="0"/>
              <a:t>обеспечение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В печатном варианте:</a:t>
            </a:r>
            <a:endParaRPr lang="ru-RU" dirty="0"/>
          </a:p>
          <a:p>
            <a:pPr lvl="1"/>
            <a:r>
              <a:rPr lang="ru-RU" dirty="0"/>
              <a:t>учебный план, </a:t>
            </a:r>
          </a:p>
          <a:p>
            <a:pPr lvl="1"/>
            <a:r>
              <a:rPr lang="ru-RU" dirty="0" smtClean="0"/>
              <a:t>оценочные </a:t>
            </a:r>
            <a:r>
              <a:rPr lang="ru-RU" dirty="0"/>
              <a:t>средства, </a:t>
            </a:r>
          </a:p>
          <a:p>
            <a:pPr lvl="1"/>
            <a:r>
              <a:rPr lang="ru-RU" dirty="0"/>
              <a:t>методические </a:t>
            </a:r>
            <a:r>
              <a:rPr lang="ru-RU" dirty="0" smtClean="0"/>
              <a:t>материалы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50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196" y="1825625"/>
            <a:ext cx="8611986" cy="435133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Корректировка учебных планов 2012-2014 годов приема в соответствии со стандартом ФГОС ВО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Распределение </a:t>
            </a:r>
            <a:r>
              <a:rPr lang="ru-RU" dirty="0" smtClean="0"/>
              <a:t>нагрузки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Ввод РПД, РПП           с 01 ноября по 30 декабря 2016 </a:t>
            </a:r>
          </a:p>
          <a:p>
            <a:r>
              <a:rPr lang="ru-RU" dirty="0" smtClean="0"/>
              <a:t>Ввод ПИГА                   с </a:t>
            </a:r>
            <a:r>
              <a:rPr lang="ru-RU" dirty="0"/>
              <a:t>01 ноября по 30 декабря 2016</a:t>
            </a:r>
            <a:endParaRPr lang="ru-RU" dirty="0" smtClean="0"/>
          </a:p>
          <a:p>
            <a:r>
              <a:rPr lang="ru-RU" dirty="0" smtClean="0"/>
              <a:t>Ввод описания ООП  с 30 ноября </a:t>
            </a:r>
            <a:r>
              <a:rPr lang="ru-RU" dirty="0"/>
              <a:t>по 30 декабря </a:t>
            </a:r>
            <a:r>
              <a:rPr lang="ru-RU" dirty="0" smtClean="0"/>
              <a:t>2016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Согласование, утверждение введенных документов. Возможность отслеживать готовность ООП через ЛК заведующего кафедрой.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841</TotalTime>
  <Words>1280</Words>
  <Application>Microsoft Office PowerPoint</Application>
  <PresentationFormat>Экран (4:3)</PresentationFormat>
  <Paragraphs>173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Тема Office</vt:lpstr>
      <vt:lpstr>О нормативной и учебно-методической документации, обеспечивающей реализацию ООП</vt:lpstr>
      <vt:lpstr>Порядок работы</vt:lpstr>
      <vt:lpstr>I. Внутренний аудит документов</vt:lpstr>
      <vt:lpstr>Общевузовские документы</vt:lpstr>
      <vt:lpstr>Документы факультета/института</vt:lpstr>
      <vt:lpstr>Документы выпускающей кафедры</vt:lpstr>
      <vt:lpstr>Презентация PowerPoint</vt:lpstr>
      <vt:lpstr>Представление ООП в КИАС «Универис»</vt:lpstr>
      <vt:lpstr>Сроки</vt:lpstr>
      <vt:lpstr>II. Подготовка документов для подачи заявления</vt:lpstr>
      <vt:lpstr>III. Подготовка документов для работы эксперта</vt:lpstr>
      <vt:lpstr>Справки</vt:lpstr>
      <vt:lpstr>IV. Работа с экспертом</vt:lpstr>
      <vt:lpstr>Работа эксперта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нормативной и учебно-методической документации, обеспечивающей реализацию ООП</dc:title>
  <dc:creator>Пользователь Windows</dc:creator>
  <cp:lastModifiedBy>Пользователь Windows</cp:lastModifiedBy>
  <cp:revision>34</cp:revision>
  <cp:lastPrinted>2016-10-14T11:57:12Z</cp:lastPrinted>
  <dcterms:created xsi:type="dcterms:W3CDTF">2016-10-10T10:25:00Z</dcterms:created>
  <dcterms:modified xsi:type="dcterms:W3CDTF">2016-10-17T04:28:19Z</dcterms:modified>
</cp:coreProperties>
</file>